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6" r:id="rId2"/>
    <p:sldId id="258" r:id="rId3"/>
    <p:sldId id="260" r:id="rId4"/>
    <p:sldId id="262"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12/15/2017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5613595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207966"/>
            <a:ext cx="9144000" cy="3433157"/>
          </a:xfrm>
        </p:spPr>
        <p:txBody>
          <a:bodyPr/>
          <a:lstStyle/>
          <a:p>
            <a:r>
              <a:rPr lang="en-US" dirty="0">
                <a:solidFill>
                  <a:schemeClr val="bg1"/>
                </a:solidFill>
                <a:latin typeface="Roboto" pitchFamily="2" charset="0"/>
                <a:ea typeface="Roboto" pitchFamily="2" charset="0"/>
              </a:rPr>
              <a:t>Checkpoints</a:t>
            </a: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32" name="Title 1">
            <a:extLst>
              <a:ext uri="{FF2B5EF4-FFF2-40B4-BE49-F238E27FC236}">
                <a16:creationId xmlns:a16="http://schemas.microsoft.com/office/drawing/2014/main" id="{55DFE253-0E18-47E4-BD8A-8C7EB36F30DE}"/>
              </a:ext>
            </a:extLst>
          </p:cNvPr>
          <p:cNvSpPr>
            <a:spLocks noGrp="1"/>
          </p:cNvSpPr>
          <p:nvPr>
            <p:ph type="title"/>
          </p:nvPr>
        </p:nvSpPr>
        <p:spPr>
          <a:xfrm>
            <a:off x="838200" y="365125"/>
            <a:ext cx="10515600" cy="1325563"/>
          </a:xfrm>
        </p:spPr>
        <p:txBody>
          <a:bodyPr>
            <a:normAutofit/>
          </a:bodyPr>
          <a:lstStyle/>
          <a:p>
            <a:r>
              <a:rPr lang="en-US" sz="3600" dirty="0">
                <a:solidFill>
                  <a:schemeClr val="bg1"/>
                </a:solidFill>
                <a:latin typeface="Roboto" pitchFamily="2" charset="0"/>
                <a:ea typeface="Roboto" pitchFamily="2" charset="0"/>
              </a:rPr>
              <a:t>Why do we need Checkpointing</a:t>
            </a:r>
          </a:p>
        </p:txBody>
      </p:sp>
      <p:sp>
        <p:nvSpPr>
          <p:cNvPr id="33" name="Content Placeholder 2">
            <a:extLst>
              <a:ext uri="{FF2B5EF4-FFF2-40B4-BE49-F238E27FC236}">
                <a16:creationId xmlns:a16="http://schemas.microsoft.com/office/drawing/2014/main" id="{1264D0BD-3F4F-4903-8548-92E5AC2EF8A7}"/>
              </a:ext>
            </a:extLst>
          </p:cNvPr>
          <p:cNvSpPr>
            <a:spLocks noGrp="1"/>
          </p:cNvSpPr>
          <p:nvPr>
            <p:ph idx="1"/>
          </p:nvPr>
        </p:nvSpPr>
        <p:spPr>
          <a:xfrm>
            <a:off x="838200" y="1565189"/>
            <a:ext cx="10515600" cy="5016843"/>
          </a:xfrm>
        </p:spPr>
        <p:txBody>
          <a:bodyPr>
            <a:normAutofit/>
          </a:bodyPr>
          <a:lstStyle/>
          <a:p>
            <a:pPr fontAlgn="base">
              <a:lnSpc>
                <a:spcPct val="80000"/>
              </a:lnSpc>
            </a:pPr>
            <a:r>
              <a:rPr lang="en-US" dirty="0">
                <a:solidFill>
                  <a:schemeClr val="bg1"/>
                </a:solidFill>
                <a:latin typeface="Roboto" pitchFamily="2" charset="0"/>
                <a:ea typeface="Roboto" pitchFamily="2" charset="0"/>
              </a:rPr>
              <a:t>Streams can be running 24/7</a:t>
            </a:r>
          </a:p>
          <a:p>
            <a:pPr fontAlgn="base">
              <a:lnSpc>
                <a:spcPct val="80000"/>
              </a:lnSpc>
            </a:pPr>
            <a:r>
              <a:rPr lang="en-US" dirty="0">
                <a:solidFill>
                  <a:schemeClr val="bg1"/>
                </a:solidFill>
                <a:latin typeface="Roboto" pitchFamily="2" charset="0"/>
                <a:ea typeface="Roboto" pitchFamily="2" charset="0"/>
              </a:rPr>
              <a:t>Don’t want to lose everything in event of data failure</a:t>
            </a:r>
          </a:p>
          <a:p>
            <a:pPr fontAlgn="base">
              <a:lnSpc>
                <a:spcPct val="80000"/>
              </a:lnSpc>
            </a:pPr>
            <a:r>
              <a:rPr lang="en-US" dirty="0">
                <a:solidFill>
                  <a:schemeClr val="bg1"/>
                </a:solidFill>
                <a:latin typeface="Roboto" pitchFamily="2" charset="0"/>
                <a:ea typeface="Roboto" pitchFamily="2" charset="0"/>
              </a:rPr>
              <a:t>Checkpointing the data in fault-tolerant storage is needed.</a:t>
            </a:r>
            <a:endParaRPr lang="en-US" dirty="0">
              <a:solidFill>
                <a:srgbClr val="55ADEE"/>
              </a:solidFill>
              <a:latin typeface="Roboto" pitchFamily="2" charset="0"/>
              <a:ea typeface="Roboto" pitchFamily="2" charset="0"/>
            </a:endParaRPr>
          </a:p>
          <a:p>
            <a:pPr fontAlgn="base"/>
            <a:endParaRPr lang="en-US" dirty="0">
              <a:solidFill>
                <a:srgbClr val="55ADEE"/>
              </a:solidFill>
              <a:latin typeface="Roboto" pitchFamily="2" charset="0"/>
              <a:ea typeface="Roboto" pitchFamily="2" charset="0"/>
            </a:endParaRPr>
          </a:p>
        </p:txBody>
      </p:sp>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AF6B2A9C-6D57-4523-9FDD-EB8A635E67E2}"/>
              </a:ext>
            </a:extLst>
          </p:cNvPr>
          <p:cNvSpPr>
            <a:spLocks noGrp="1"/>
          </p:cNvSpPr>
          <p:nvPr>
            <p:ph type="title"/>
          </p:nvPr>
        </p:nvSpPr>
        <p:spPr>
          <a:xfrm>
            <a:off x="838200" y="365125"/>
            <a:ext cx="10515600" cy="1325563"/>
          </a:xfrm>
        </p:spPr>
        <p:txBody>
          <a:bodyPr>
            <a:normAutofit/>
          </a:bodyPr>
          <a:lstStyle/>
          <a:p>
            <a:r>
              <a:rPr lang="en-US" sz="3600" dirty="0">
                <a:solidFill>
                  <a:schemeClr val="bg1"/>
                </a:solidFill>
                <a:latin typeface="Roboto" pitchFamily="2" charset="0"/>
                <a:ea typeface="Roboto" pitchFamily="2" charset="0"/>
              </a:rPr>
              <a:t>Types of Checkpointing</a:t>
            </a:r>
          </a:p>
        </p:txBody>
      </p:sp>
      <p:sp>
        <p:nvSpPr>
          <p:cNvPr id="20" name="Content Placeholder 2">
            <a:extLst>
              <a:ext uri="{FF2B5EF4-FFF2-40B4-BE49-F238E27FC236}">
                <a16:creationId xmlns:a16="http://schemas.microsoft.com/office/drawing/2014/main" id="{365E6135-363B-4E8E-A0D3-FB8E53855E2C}"/>
              </a:ext>
            </a:extLst>
          </p:cNvPr>
          <p:cNvSpPr>
            <a:spLocks noGrp="1"/>
          </p:cNvSpPr>
          <p:nvPr>
            <p:ph idx="1"/>
          </p:nvPr>
        </p:nvSpPr>
        <p:spPr>
          <a:xfrm>
            <a:off x="838200" y="1565189"/>
            <a:ext cx="10515600" cy="5016843"/>
          </a:xfrm>
        </p:spPr>
        <p:txBody>
          <a:bodyPr>
            <a:normAutofit/>
          </a:bodyPr>
          <a:lstStyle/>
          <a:p>
            <a:r>
              <a:rPr lang="en-US" i="1" dirty="0">
                <a:solidFill>
                  <a:schemeClr val="bg1"/>
                </a:solidFill>
                <a:latin typeface="Roboto" pitchFamily="2" charset="0"/>
                <a:ea typeface="Roboto" pitchFamily="2" charset="0"/>
              </a:rPr>
              <a:t>Metadata checkpointing</a:t>
            </a:r>
            <a:r>
              <a:rPr lang="en-US" dirty="0">
                <a:solidFill>
                  <a:schemeClr val="bg1"/>
                </a:solidFill>
                <a:latin typeface="Roboto" pitchFamily="2" charset="0"/>
                <a:ea typeface="Roboto" pitchFamily="2" charset="0"/>
              </a:rPr>
              <a:t> - Saving of the information defining the streaming computation to fault-tolerant storage like HDFS. This is used to recover from failure of the node running the driver of the streaming application. </a:t>
            </a:r>
          </a:p>
          <a:p>
            <a:r>
              <a:rPr lang="en-US" i="1" dirty="0">
                <a:solidFill>
                  <a:schemeClr val="bg1"/>
                </a:solidFill>
                <a:latin typeface="Roboto" pitchFamily="2" charset="0"/>
                <a:ea typeface="Roboto" pitchFamily="2" charset="0"/>
              </a:rPr>
              <a:t>Data checkpointing</a:t>
            </a:r>
            <a:r>
              <a:rPr lang="en-US" dirty="0">
                <a:solidFill>
                  <a:schemeClr val="bg1"/>
                </a:solidFill>
                <a:latin typeface="Roboto" pitchFamily="2" charset="0"/>
                <a:ea typeface="Roboto" pitchFamily="2" charset="0"/>
              </a:rPr>
              <a:t> - Saving of the generated RDDs to reliable storage. This is necessary in some </a:t>
            </a:r>
            <a:r>
              <a:rPr lang="en-US" i="1" dirty="0" err="1">
                <a:solidFill>
                  <a:schemeClr val="bg1"/>
                </a:solidFill>
                <a:latin typeface="Roboto" pitchFamily="2" charset="0"/>
                <a:ea typeface="Roboto" pitchFamily="2" charset="0"/>
              </a:rPr>
              <a:t>stateful</a:t>
            </a:r>
            <a:r>
              <a:rPr lang="en-US" dirty="0">
                <a:solidFill>
                  <a:schemeClr val="bg1"/>
                </a:solidFill>
                <a:latin typeface="Roboto" pitchFamily="2" charset="0"/>
                <a:ea typeface="Roboto" pitchFamily="2" charset="0"/>
              </a:rPr>
              <a:t> transformations that combine data across multiple batches. </a:t>
            </a:r>
          </a:p>
        </p:txBody>
      </p:sp>
    </p:spTree>
    <p:extLst>
      <p:ext uri="{BB962C8B-B14F-4D97-AF65-F5344CB8AC3E}">
        <p14:creationId xmlns:p14="http://schemas.microsoft.com/office/powerpoint/2010/main" val="2932509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2B6E7778-95E0-4285-A8E5-85C4833A5524}"/>
              </a:ext>
            </a:extLst>
          </p:cNvPr>
          <p:cNvSpPr>
            <a:spLocks noGrp="1"/>
          </p:cNvSpPr>
          <p:nvPr>
            <p:ph type="title"/>
          </p:nvPr>
        </p:nvSpPr>
        <p:spPr>
          <a:xfrm>
            <a:off x="838200" y="365125"/>
            <a:ext cx="10515600" cy="1325563"/>
          </a:xfrm>
        </p:spPr>
        <p:txBody>
          <a:bodyPr>
            <a:normAutofit/>
          </a:bodyPr>
          <a:lstStyle/>
          <a:p>
            <a:r>
              <a:rPr lang="en-US" sz="3600" dirty="0">
                <a:solidFill>
                  <a:schemeClr val="bg1"/>
                </a:solidFill>
                <a:latin typeface="Roboto" pitchFamily="2" charset="0"/>
                <a:ea typeface="Roboto" pitchFamily="2" charset="0"/>
              </a:rPr>
              <a:t>Configuring Checkpointing</a:t>
            </a:r>
          </a:p>
        </p:txBody>
      </p:sp>
      <p:sp>
        <p:nvSpPr>
          <p:cNvPr id="21" name="Content Placeholder 2">
            <a:extLst>
              <a:ext uri="{FF2B5EF4-FFF2-40B4-BE49-F238E27FC236}">
                <a16:creationId xmlns:a16="http://schemas.microsoft.com/office/drawing/2014/main" id="{1939AC12-5B22-46FC-8BE2-0453C426D9E9}"/>
              </a:ext>
            </a:extLst>
          </p:cNvPr>
          <p:cNvSpPr>
            <a:spLocks noGrp="1"/>
          </p:cNvSpPr>
          <p:nvPr>
            <p:ph idx="1"/>
          </p:nvPr>
        </p:nvSpPr>
        <p:spPr>
          <a:xfrm>
            <a:off x="838200" y="1565189"/>
            <a:ext cx="10515600" cy="5016843"/>
          </a:xfrm>
        </p:spPr>
        <p:txBody>
          <a:bodyPr>
            <a:normAutofit/>
          </a:bodyPr>
          <a:lstStyle/>
          <a:p>
            <a:pPr marL="0" indent="0" fontAlgn="base">
              <a:lnSpc>
                <a:spcPct val="80000"/>
              </a:lnSpc>
              <a:buNone/>
            </a:pPr>
            <a:r>
              <a:rPr lang="en-US" sz="2600" dirty="0">
                <a:solidFill>
                  <a:schemeClr val="bg1"/>
                </a:solidFill>
                <a:latin typeface="Roboto" pitchFamily="2" charset="0"/>
                <a:ea typeface="Roboto" pitchFamily="2" charset="0"/>
              </a:rPr>
              <a:t>Checkpointing can be enabled by setting a directory in a fault-tolerant, reliable file system to which the checkpoint information will be saved. This is done by using </a:t>
            </a:r>
            <a:r>
              <a:rPr lang="en-US" sz="2600" dirty="0" err="1">
                <a:solidFill>
                  <a:srgbClr val="55ADEE"/>
                </a:solidFill>
                <a:latin typeface="Consolas" panose="020B0609020204030204" pitchFamily="49" charset="0"/>
                <a:ea typeface="Roboto" pitchFamily="2" charset="0"/>
              </a:rPr>
              <a:t>streamingContext.checkpoint</a:t>
            </a:r>
            <a:r>
              <a:rPr lang="en-US" sz="2600" dirty="0">
                <a:solidFill>
                  <a:srgbClr val="55ADEE"/>
                </a:solidFill>
                <a:latin typeface="Consolas" panose="020B0609020204030204" pitchFamily="49" charset="0"/>
                <a:ea typeface="Roboto" pitchFamily="2" charset="0"/>
              </a:rPr>
              <a:t>(</a:t>
            </a:r>
            <a:r>
              <a:rPr lang="en-US" sz="2600" dirty="0" err="1">
                <a:solidFill>
                  <a:srgbClr val="55ADEE"/>
                </a:solidFill>
                <a:latin typeface="Consolas" panose="020B0609020204030204" pitchFamily="49" charset="0"/>
                <a:ea typeface="Roboto" pitchFamily="2" charset="0"/>
              </a:rPr>
              <a:t>checkpointDirectory</a:t>
            </a:r>
            <a:r>
              <a:rPr lang="en-US" sz="2600" dirty="0">
                <a:solidFill>
                  <a:srgbClr val="55ADEE"/>
                </a:solidFill>
                <a:latin typeface="Consolas" panose="020B0609020204030204" pitchFamily="49" charset="0"/>
                <a:ea typeface="Roboto" pitchFamily="2" charset="0"/>
              </a:rPr>
              <a:t>)</a:t>
            </a:r>
            <a:r>
              <a:rPr lang="en-US" sz="2600" dirty="0">
                <a:solidFill>
                  <a:schemeClr val="bg1"/>
                </a:solidFill>
                <a:latin typeface="Roboto" pitchFamily="2" charset="0"/>
                <a:ea typeface="Roboto" pitchFamily="2" charset="0"/>
              </a:rPr>
              <a:t>. </a:t>
            </a:r>
          </a:p>
          <a:p>
            <a:pPr marL="0" indent="0" fontAlgn="base">
              <a:lnSpc>
                <a:spcPct val="80000"/>
              </a:lnSpc>
              <a:buNone/>
            </a:pPr>
            <a:endParaRPr lang="en-US" sz="2600" dirty="0">
              <a:solidFill>
                <a:schemeClr val="bg1"/>
              </a:solidFill>
              <a:latin typeface="Roboto" pitchFamily="2" charset="0"/>
              <a:ea typeface="Roboto" pitchFamily="2" charset="0"/>
            </a:endParaRPr>
          </a:p>
          <a:p>
            <a:pPr marL="0" indent="0" fontAlgn="base">
              <a:lnSpc>
                <a:spcPct val="80000"/>
              </a:lnSpc>
              <a:buNone/>
            </a:pPr>
            <a:r>
              <a:rPr lang="en-US" sz="2600" dirty="0">
                <a:solidFill>
                  <a:schemeClr val="bg1"/>
                </a:solidFill>
                <a:latin typeface="Roboto" pitchFamily="2" charset="0"/>
                <a:ea typeface="Roboto" pitchFamily="2" charset="0"/>
              </a:rPr>
              <a:t>Streaming application should have the following behavior.</a:t>
            </a:r>
          </a:p>
          <a:p>
            <a:pPr fontAlgn="base">
              <a:lnSpc>
                <a:spcPct val="80000"/>
              </a:lnSpc>
            </a:pPr>
            <a:r>
              <a:rPr lang="en-US" sz="2600" dirty="0">
                <a:solidFill>
                  <a:schemeClr val="bg1"/>
                </a:solidFill>
                <a:latin typeface="Roboto" pitchFamily="2" charset="0"/>
                <a:ea typeface="Roboto" pitchFamily="2" charset="0"/>
              </a:rPr>
              <a:t>When the program is being started for the first time, it will create a new </a:t>
            </a:r>
            <a:r>
              <a:rPr lang="en-US" sz="2600" dirty="0" err="1">
                <a:solidFill>
                  <a:srgbClr val="55ADEE"/>
                </a:solidFill>
                <a:latin typeface="Consolas" panose="020B0609020204030204" pitchFamily="49" charset="0"/>
                <a:ea typeface="Roboto" pitchFamily="2" charset="0"/>
              </a:rPr>
              <a:t>StreamingContext</a:t>
            </a:r>
            <a:r>
              <a:rPr lang="en-US" sz="2600" dirty="0">
                <a:solidFill>
                  <a:schemeClr val="bg1"/>
                </a:solidFill>
                <a:latin typeface="Roboto" pitchFamily="2" charset="0"/>
                <a:ea typeface="Roboto" pitchFamily="2" charset="0"/>
              </a:rPr>
              <a:t>, set up all the streams and then call </a:t>
            </a:r>
            <a:r>
              <a:rPr lang="en-US" sz="2600" dirty="0">
                <a:solidFill>
                  <a:srgbClr val="55ADEE"/>
                </a:solidFill>
                <a:latin typeface="Consolas" panose="020B0609020204030204" pitchFamily="49" charset="0"/>
                <a:ea typeface="Roboto" pitchFamily="2" charset="0"/>
              </a:rPr>
              <a:t>start()</a:t>
            </a:r>
            <a:r>
              <a:rPr lang="en-US" sz="2600" dirty="0">
                <a:solidFill>
                  <a:schemeClr val="bg1"/>
                </a:solidFill>
                <a:latin typeface="Roboto" pitchFamily="2" charset="0"/>
                <a:ea typeface="Roboto" pitchFamily="2" charset="0"/>
              </a:rPr>
              <a:t>.</a:t>
            </a:r>
          </a:p>
          <a:p>
            <a:pPr fontAlgn="base">
              <a:lnSpc>
                <a:spcPct val="80000"/>
              </a:lnSpc>
            </a:pPr>
            <a:r>
              <a:rPr lang="en-US" sz="2600" dirty="0">
                <a:solidFill>
                  <a:schemeClr val="bg1"/>
                </a:solidFill>
                <a:latin typeface="Roboto" pitchFamily="2" charset="0"/>
                <a:ea typeface="Roboto" pitchFamily="2" charset="0"/>
              </a:rPr>
              <a:t>When the program is being restarted after failure, it will re-create a </a:t>
            </a:r>
            <a:r>
              <a:rPr lang="en-US" sz="2600" dirty="0" err="1">
                <a:solidFill>
                  <a:srgbClr val="55ADEE"/>
                </a:solidFill>
                <a:latin typeface="Consolas" panose="020B0609020204030204" pitchFamily="49" charset="0"/>
                <a:ea typeface="Roboto" pitchFamily="2" charset="0"/>
              </a:rPr>
              <a:t>StreamingContext</a:t>
            </a:r>
            <a:r>
              <a:rPr lang="en-US" sz="2600" dirty="0">
                <a:solidFill>
                  <a:schemeClr val="bg1"/>
                </a:solidFill>
                <a:latin typeface="Roboto" pitchFamily="2" charset="0"/>
                <a:ea typeface="Roboto" pitchFamily="2" charset="0"/>
              </a:rPr>
              <a:t> from the checkpoint data in the checkpoint directory.</a:t>
            </a:r>
            <a:endParaRPr lang="en-US" sz="2600" dirty="0">
              <a:solidFill>
                <a:srgbClr val="55ADEE"/>
              </a:solidFill>
              <a:latin typeface="Roboto" pitchFamily="2" charset="0"/>
              <a:ea typeface="Roboto" pitchFamily="2" charset="0"/>
            </a:endParaRPr>
          </a:p>
        </p:txBody>
      </p:sp>
    </p:spTree>
    <p:extLst>
      <p:ext uri="{BB962C8B-B14F-4D97-AF65-F5344CB8AC3E}">
        <p14:creationId xmlns:p14="http://schemas.microsoft.com/office/powerpoint/2010/main" val="6763553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555</TotalTime>
  <Words>136</Words>
  <Application>Microsoft Office PowerPoint</Application>
  <PresentationFormat>Widescreen</PresentationFormat>
  <Paragraphs>22</Paragraphs>
  <Slides>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Calibri</vt:lpstr>
      <vt:lpstr>Calibri Light</vt:lpstr>
      <vt:lpstr>Consolas</vt:lpstr>
      <vt:lpstr>Roboto</vt:lpstr>
      <vt:lpstr>Office Theme</vt:lpstr>
      <vt:lpstr>Checkpoints</vt:lpstr>
      <vt:lpstr>Why do we need Checkpointing</vt:lpstr>
      <vt:lpstr>Types of Checkpointing</vt:lpstr>
      <vt:lpstr>Configuring Checkpointing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32</cp:revision>
  <dcterms:created xsi:type="dcterms:W3CDTF">2017-10-26T16:43:38Z</dcterms:created>
  <dcterms:modified xsi:type="dcterms:W3CDTF">2017-12-16T03:40:30Z</dcterms:modified>
</cp:coreProperties>
</file>

<file path=docProps/thumbnail.jpeg>
</file>